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89" r:id="rId6"/>
  </p:sldMasterIdLst>
  <p:notesMasterIdLst>
    <p:notesMasterId r:id="rId24"/>
  </p:notesMasterIdLst>
  <p:sldIdLst>
    <p:sldId id="262" r:id="rId7"/>
    <p:sldId id="1948766887" r:id="rId8"/>
    <p:sldId id="357" r:id="rId9"/>
    <p:sldId id="383" r:id="rId10"/>
    <p:sldId id="2076137948" r:id="rId11"/>
    <p:sldId id="366" r:id="rId12"/>
    <p:sldId id="367" r:id="rId13"/>
    <p:sldId id="369" r:id="rId14"/>
    <p:sldId id="364" r:id="rId15"/>
    <p:sldId id="370" r:id="rId16"/>
    <p:sldId id="365" r:id="rId17"/>
    <p:sldId id="338" r:id="rId18"/>
    <p:sldId id="2076137945" r:id="rId19"/>
    <p:sldId id="359" r:id="rId20"/>
    <p:sldId id="360" r:id="rId21"/>
    <p:sldId id="379" r:id="rId22"/>
    <p:sldId id="2076137953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ve, Michael (Contractor)" initials="GM(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77F"/>
    <a:srgbClr val="BE07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62011D-CC66-469C-834F-9D7FCE72CC4A}" v="12" dt="2023-10-30T21:24:09.4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7321678-FD98-4C4C-9A0B-8FABCD45315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B92D420-D5EA-410F-8610-12D68F0AE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4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A3906-5EC9-4029-BF49-DDD886D78639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51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A3906-5EC9-4029-BF49-DDD886D78639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75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A3906-5EC9-4029-BF49-DDD886D78639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78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2D420-D5EA-410F-8610-12D68F0AE7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04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898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D4B2F-7924-4B21-9A82-C50BA31B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A1C272-EE37-490D-86CF-8761484361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C7DF3-B42E-46CE-ADD3-CDFEB92AD6F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66FB4-15F9-4FB1-848D-786835B5F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E948B1-DE67-4C1B-8448-02D82AB21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7D623A-2070-4C78-A537-FDE6CD9A3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51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5DE6DE-1A62-4CBC-BF45-8AEB58D0C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C7DF3-B42E-46CE-ADD3-CDFEB92AD6F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7487D2-0D4D-47DD-8160-B0104C33C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E4192-3B77-42AF-B251-DA013A57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7D623A-2070-4C78-A537-FDE6CD9A3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82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AA82E-1CCF-4734-B9B3-2ECC2BCB9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82CA3-F3BB-45EB-9193-F5A4F01EF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8E067-8168-4AD8-B243-AE64EBDA3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4651E-6D83-481F-8D4F-871B41F96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C7DF3-B42E-46CE-ADD3-CDFEB92AD6F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B747E-A870-47CF-9406-22829FF8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88E7B-8944-430F-8481-2B89C6510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7D623A-2070-4C78-A537-FDE6CD9A3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51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0338D-060F-45C6-881F-C726C9C3F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8BE165-1509-433C-AB0A-67119E192E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4FEE8-AB02-4BAB-8FBF-7A0707D1B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556AE-8284-4B33-9C6B-78E8B6C0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C7DF3-B42E-46CE-ADD3-CDFEB92AD6F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25C78-BF02-4D5C-B422-512421D85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C2FD6-5663-460F-9E30-CC5B539E8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7D623A-2070-4C78-A537-FDE6CD9A3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44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6F7D8-EB89-4CC7-A922-B41E6C6D1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D505A7-3172-464F-97A5-DEC28BD4D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C2CCF-C258-46DD-BCE3-F950DA544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C7DF3-B42E-46CE-ADD3-CDFEB92AD6F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2F796-0303-48E9-A002-47F1BA239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415AA-DC9D-4F13-9ABC-B974D0671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7D623A-2070-4C78-A537-FDE6CD9A3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92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FF4F59-0D04-46FA-9633-C02348E34A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29D74-9410-46F9-A960-837972FEE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AF3EA-6AF3-4A2B-A32B-585F76524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C7DF3-B42E-46CE-ADD3-CDFEB92AD6F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2EF66-7E48-4089-BAAB-E781EA1CF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3510F-71FC-4DD7-BF10-C521314F3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7D623A-2070-4C78-A537-FDE6CD9A3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59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86336-2BB7-D073-5B1C-3DA0F38F6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32A498-1A94-F9FD-9BC6-D271B0A5F1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2B222-AEA1-7F41-C060-71CC26C18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2BDBB-1272-4CEC-B9A6-A0E03D394A6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508D9-4569-3CCE-B05C-3EE867FE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E54C1-5124-2E6C-DDCA-035102507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422C-6EFF-47E1-B06D-82D4A2821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34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2F407-A1FB-AB7E-D5F6-D4E9C5BC0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54521-665C-828C-A3D3-536C441B8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F4C-BE4E-75F2-9DB5-31659162B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2BDBB-1272-4CEC-B9A6-A0E03D394A6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9B245-169B-C2DC-2AF4-00114015D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0CDBA-8D0E-1EAD-D591-CDE964DF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422C-6EFF-47E1-B06D-82D4A2821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85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17EF0-7F4A-5C33-17C8-4BB0D252E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0A3CE-0D4D-6D90-FDCB-ABF6BDEF2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A1F92-0359-1044-6D22-A6F93A75E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2BDBB-1272-4CEC-B9A6-A0E03D394A6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4B4E0-8FB2-4560-361B-5F5F1552A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755A9-4542-C4AE-5B7D-AF8D54E7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422C-6EFF-47E1-B06D-82D4A2821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30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FC245-1659-8429-C42B-2BDB82F69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8E1E0-5DB1-59B3-ECC0-DD69BB74A6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5E28BB-368B-AC10-F433-628E4B507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AF4F9-9574-5002-D725-064B6BF0D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2BDBB-1272-4CEC-B9A6-A0E03D394A6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4E2718-E440-5BC6-9A4F-AAB68566C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20ABB-151E-5C61-395D-AEC105656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422C-6EFF-47E1-B06D-82D4A2821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2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3493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627FB-14E5-6E71-9344-2AF146295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0D9CC-1FF5-20CD-EB38-F16E7B03A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757945-0DF0-2EAA-3A32-7708C3DAF0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8AA8E-237B-55CA-49B1-690AAD957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7FC49F-F24F-7967-25F0-FBDA345967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075EAF-56C0-5027-85AF-E0B3F97A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2BDBB-1272-4CEC-B9A6-A0E03D394A6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DB65C7-E621-36CD-E6EF-94B3CE619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2A9206-B096-8120-90C3-38A205D9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422C-6EFF-47E1-B06D-82D4A2821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64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F89B-AD57-6AB9-A421-1FE6A0492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28CAE-C436-EF71-1416-C7F1329E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2BDBB-1272-4CEC-B9A6-A0E03D394A6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474EDD-3A72-5D9B-FCEC-2E2748E90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C4BF1-D21C-A2B3-17DA-7096F0EB7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422C-6EFF-47E1-B06D-82D4A2821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25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90E52B-70DC-E39A-0849-A815CBABE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2BDBB-1272-4CEC-B9A6-A0E03D394A6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9C8F6A-CD0D-4DE4-CF35-F2E74EA90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921DF-B53B-0A5B-9E9D-273CA7A5C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422C-6EFF-47E1-B06D-82D4A2821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44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CB09B-EE82-D99F-77D5-E5A1649B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5EECC-C5BC-6C4B-7A5B-DFE82C0DB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1581F3-2FBB-3330-2668-F17DD9BC9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F8544-9091-F8B5-CD55-F27DA21E0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2BDBB-1272-4CEC-B9A6-A0E03D394A6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B95B-5B2B-58E2-7090-2D5FE450E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4DA078-3EBA-4186-9455-7863256BC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422C-6EFF-47E1-B06D-82D4A2821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74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CDDD8-8A00-F52A-48FB-9EF41224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DEE85E-7A24-7AAB-09A7-ED3EADD87B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39A5D-965A-434A-6DC1-71815C540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D5DAF-6C8D-11C9-FCF5-63E3A1DB4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2BDBB-1272-4CEC-B9A6-A0E03D394A6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F03E7-87A1-4513-262A-A5F38ACD3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A2C53-F40A-C1C3-425B-20FEDD56D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422C-6EFF-47E1-B06D-82D4A2821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41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2535F-8ECB-C272-49AA-BC828192C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F7D8EB-6827-9DFE-AA20-9D9056B2F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504B0-E14C-E87D-596B-F15122D83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2BDBB-1272-4CEC-B9A6-A0E03D394A6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465FC-26AA-9B6C-55BD-48B224745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2C2C8-6121-D75E-04AA-BDF188345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422C-6EFF-47E1-B06D-82D4A2821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399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AECC25-4E84-AD33-7AFA-B889DD6AB1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3D8744-D5D3-FB57-A72F-AEAB6E94B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ECBA3-3E55-B020-0FD1-57E6001DC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2BDBB-1272-4CEC-B9A6-A0E03D394A6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427C4-C666-336F-C6C9-6D3630F53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99BA3-9FBF-4E3A-CBF2-02AD87958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422C-6EFF-47E1-B06D-82D4A2821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77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D4B2F-7924-4B21-9A82-C50BA31BB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A1C272-EE37-490D-86CF-876148436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C7DF3-B42E-46CE-ADD3-CDFEB92AD6F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66FB4-15F9-4FB1-848D-786835B5F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E948B1-DE67-4C1B-8448-02D82AB21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623A-2070-4C78-A537-FDE6CD9A3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4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Carniva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8BEDE-03B7-438B-8425-D6BFA7CBA2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060" y="1145857"/>
            <a:ext cx="11198544" cy="4878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F3A9AB-4E2A-4582-908F-0176B73A2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042" y="6212208"/>
            <a:ext cx="1625600" cy="56719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6156C3-EAD7-4A47-B414-787F08BE0F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06EFB2-E078-44DB-A820-5F57E174DD6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BB48EC-E335-4C41-A1BE-0B5B93C9B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7399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0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921D8C10-027D-CE4C-6B05-A6C78BDB8B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842816"/>
            <a:ext cx="5780117" cy="38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441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137A5-9BD2-4ADD-8B51-B0721C45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5B333-262A-4F50-BF7A-24E08FC3E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858B4-65EE-4642-B413-09CEBA1A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C7DF3-B42E-46CE-ADD3-CDFEB92AD6F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48979-78AE-481C-B604-16E68C089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78EB5-15A8-4A4B-946D-1D8BB6673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7D623A-2070-4C78-A537-FDE6CD9A3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02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FD084-7EEC-453D-AED5-3BE1AD6CB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5E6EF-7439-44C9-ABE6-F31009063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C86CF-AF1B-4778-BBF0-90E5F6DB40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C7DF3-B42E-46CE-ADD3-CDFEB92AD6F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B9FB0-69CB-4388-9C16-D9D520F8A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876AF-6AC8-4F97-893E-ED78178F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7D623A-2070-4C78-A537-FDE6CD9A3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39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F6920-33B4-48E5-A97E-C00F72C4B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9AB2B-5FD0-4BCA-AA35-E61270066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FF817C-1F1A-4F20-ABAD-24204A9E1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638C1-1C65-4169-9A13-4EE5D697C2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C7DF3-B42E-46CE-ADD3-CDFEB92AD6F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A02BD-1945-4855-83FE-B36666323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4EFB1-5742-4523-BCBA-C75ABB06E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7D623A-2070-4C78-A537-FDE6CD9A3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63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5314D-C009-4FCB-9EBE-B3F5C45F5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B7C17-ECB1-4668-9E5D-BF6A5DB57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020838-75AA-4CE3-9AFC-CA91DF910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56104F-C9F6-4D3D-9C61-251808520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0E7946-3A63-4B54-9E25-54805BBC67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C7AF3C-4668-46FD-B893-36402F002D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C7DF3-B42E-46CE-ADD3-CDFEB92AD6F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68E4E3-277E-4300-A723-96E4656BB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FF2923-4EDC-42C7-945F-B32E8010C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7D623A-2070-4C78-A537-FDE6CD9A3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10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8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74D04C-85E8-4A3E-90D7-86A10AE04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04864" y="6599804"/>
            <a:ext cx="12296863" cy="28497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74D04C-85E8-4A3E-90D7-86A10AE04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04864" y="6535590"/>
            <a:ext cx="12296863" cy="47641"/>
          </a:xfrm>
          <a:prstGeom prst="rect">
            <a:avLst/>
          </a:prstGeom>
          <a:solidFill>
            <a:srgbClr val="BE0738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arnival Curve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67" y="0"/>
            <a:ext cx="1159115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493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507606-1934-5396-2DD1-F5F7ED028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D68CC-42AF-A5DB-83BA-6E72C0D17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BAC2B-6169-DF95-E430-9A6761E28D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2BDBB-1272-4CEC-B9A6-A0E03D394A6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348D2-92B3-B37A-01B9-EFA72BECF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E2EAC-3C05-BF80-7EE8-7580FC6FC0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1422C-6EFF-47E1-B06D-82D4A2821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8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9.jpeg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orful wood deck with palm trees and blue sky&#10;&#10;Description automatically generated">
            <a:extLst>
              <a:ext uri="{FF2B5EF4-FFF2-40B4-BE49-F238E27FC236}">
                <a16:creationId xmlns:a16="http://schemas.microsoft.com/office/drawing/2014/main" id="{130CBB1A-FF82-BE51-0EFE-5F909381C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olorful wood deck with palm trees and blue sky&#10;&#10;Description automatically generated">
            <a:extLst>
              <a:ext uri="{FF2B5EF4-FFF2-40B4-BE49-F238E27FC236}">
                <a16:creationId xmlns:a16="http://schemas.microsoft.com/office/drawing/2014/main" id="{392EE626-A669-D240-962C-5691BA64FB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19"/>
          <a:stretch/>
        </p:blipFill>
        <p:spPr>
          <a:xfrm>
            <a:off x="0" y="-85725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1BF336A-CBF2-7A12-E709-DF74E9FF95E7}"/>
              </a:ext>
            </a:extLst>
          </p:cNvPr>
          <p:cNvSpPr txBox="1"/>
          <p:nvPr/>
        </p:nvSpPr>
        <p:spPr>
          <a:xfrm>
            <a:off x="200023" y="2082822"/>
            <a:ext cx="12192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o Std Heavy Condensed" panose="020B0706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o Std Heavy Condensed" panose="020B0706020204030203" pitchFamily="34" charset="0"/>
                <a:ea typeface="+mn-ea"/>
                <a:cs typeface="+mn-cs"/>
              </a:rPr>
              <a:t>BUSINESS COMMUNITY MEETINGS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o Std Heavy Condensed" panose="020B0706020204030203" pitchFamily="34" charset="0"/>
                <a:ea typeface="+mn-ea"/>
                <a:cs typeface="+mn-cs"/>
              </a:rPr>
              <a:t>OCTOBER 19,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o Std Heavy Condensed" panose="020B0706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1260"/>
              </a:solidFill>
              <a:effectLst/>
              <a:uLnTx/>
              <a:uFillTx/>
              <a:latin typeface="Tempo Std Heavy Condensed" panose="020B0706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1260"/>
                </a:solidFill>
                <a:effectLst/>
                <a:uLnTx/>
                <a:uFillTx/>
                <a:latin typeface="Tempo Std Heavy Condensed" panose="020B0706020204030203" pitchFamily="34" charset="0"/>
                <a:ea typeface="+mn-ea"/>
                <a:cs typeface="+mn-cs"/>
              </a:rPr>
              <a:t>RETAIL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o Std Heavy Condensed" panose="020B0706020204030203" pitchFamily="34" charset="0"/>
                <a:ea typeface="+mn-ea"/>
                <a:cs typeface="+mn-cs"/>
              </a:rPr>
              <a:t>Information Breakout Session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o Std Heavy Condensed" panose="020B0706020204030203" pitchFamily="34" charset="0"/>
              <a:ea typeface="+mn-ea"/>
              <a:cs typeface="+mn-cs"/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02DA4E4C-5706-054F-A71A-EC733ED2A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482" y="0"/>
            <a:ext cx="6185853" cy="20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2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7C7F9E5-EBF7-6F5F-1277-B86189E172BD}"/>
              </a:ext>
            </a:extLst>
          </p:cNvPr>
          <p:cNvSpPr txBox="1">
            <a:spLocks/>
          </p:cNvSpPr>
          <p:nvPr/>
        </p:nvSpPr>
        <p:spPr>
          <a:xfrm>
            <a:off x="1082493" y="277314"/>
            <a:ext cx="10835704" cy="17374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>
                <a:solidFill>
                  <a:srgbClr val="BE0738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Celebration Key – Guests &amp; Crew spend</a:t>
            </a:r>
          </a:p>
          <a:p>
            <a:pPr marL="0" indent="0">
              <a:buNone/>
            </a:pPr>
            <a:r>
              <a:rPr lang="en-US" sz="20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Per FCCA 2018 report</a:t>
            </a:r>
            <a:r>
              <a:rPr lang="en-US" sz="2000" b="1" baseline="30000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1 </a:t>
            </a:r>
            <a:r>
              <a:rPr lang="en-US" sz="20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(f-cca.com, Publications, Research &amp; Statistics), the spend per guest &amp; crew that visited the Bahamas, as well as the destination with the highest total spend in the Caribbean (U.S. Virgin Islands) was as follows:</a:t>
            </a:r>
          </a:p>
          <a:p>
            <a:pPr marL="0" indent="0">
              <a:buNone/>
            </a:pPr>
            <a:endParaRPr lang="en-US" sz="2000" b="1">
              <a:solidFill>
                <a:srgbClr val="17477F"/>
              </a:solidFill>
              <a:effectLst>
                <a:glow rad="139700">
                  <a:schemeClr val="bg1">
                    <a:alpha val="52000"/>
                  </a:schemeClr>
                </a:glow>
              </a:effectLst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DD54803E-8AD3-ACFD-EBC2-CCA894CF9777}"/>
              </a:ext>
            </a:extLst>
          </p:cNvPr>
          <p:cNvGraphicFramePr>
            <a:graphicFrameLocks noGrp="1"/>
          </p:cNvGraphicFramePr>
          <p:nvPr/>
        </p:nvGraphicFramePr>
        <p:xfrm>
          <a:off x="1082492" y="1815014"/>
          <a:ext cx="10541240" cy="406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3896">
                  <a:extLst>
                    <a:ext uri="{9D8B030D-6E8A-4147-A177-3AD203B41FA5}">
                      <a16:colId xmlns:a16="http://schemas.microsoft.com/office/drawing/2014/main" val="2294446639"/>
                    </a:ext>
                  </a:extLst>
                </a:gridCol>
                <a:gridCol w="1119336">
                  <a:extLst>
                    <a:ext uri="{9D8B030D-6E8A-4147-A177-3AD203B41FA5}">
                      <a16:colId xmlns:a16="http://schemas.microsoft.com/office/drawing/2014/main" val="2219002532"/>
                    </a:ext>
                  </a:extLst>
                </a:gridCol>
                <a:gridCol w="1119336">
                  <a:extLst>
                    <a:ext uri="{9D8B030D-6E8A-4147-A177-3AD203B41FA5}">
                      <a16:colId xmlns:a16="http://schemas.microsoft.com/office/drawing/2014/main" val="3843474510"/>
                    </a:ext>
                  </a:extLst>
                </a:gridCol>
                <a:gridCol w="1119336">
                  <a:extLst>
                    <a:ext uri="{9D8B030D-6E8A-4147-A177-3AD203B41FA5}">
                      <a16:colId xmlns:a16="http://schemas.microsoft.com/office/drawing/2014/main" val="722550655"/>
                    </a:ext>
                  </a:extLst>
                </a:gridCol>
                <a:gridCol w="1119336">
                  <a:extLst>
                    <a:ext uri="{9D8B030D-6E8A-4147-A177-3AD203B41FA5}">
                      <a16:colId xmlns:a16="http://schemas.microsoft.com/office/drawing/2014/main" val="183794562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r>
                        <a:rPr lang="en-US" sz="1500" i="1"/>
                        <a:t>Surveys were conducted by FCCA member cruise lines that called at the destination and were returned to a 3</a:t>
                      </a:r>
                      <a:r>
                        <a:rPr lang="en-US" sz="1500" i="1" baseline="30000"/>
                        <a:t>rd</a:t>
                      </a:r>
                      <a:r>
                        <a:rPr lang="en-US" sz="1500" i="1"/>
                        <a:t> party (BREA) for tabulation.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/>
                        <a:t>Bahamas</a:t>
                      </a:r>
                      <a:endParaRPr lang="en-US" sz="15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u="sng"/>
                        <a:t>USVI</a:t>
                      </a:r>
                      <a:endParaRPr lang="en-US" sz="15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u="sn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37245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u="sng"/>
                        <a:t>Guests</a:t>
                      </a: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u="sng"/>
                        <a:t>Crew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u="sng"/>
                        <a:t>Guests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u="sng"/>
                        <a:t>Crew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420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500"/>
                        <a:t>Estimated % disembarking per Bahamas Tourism Authority and Cruise Lines (for crew)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82%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42%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024898"/>
                  </a:ext>
                </a:extLst>
              </a:tr>
              <a:tr h="133231">
                <a:tc gridSpan="5">
                  <a:txBody>
                    <a:bodyPr/>
                    <a:lstStyle/>
                    <a:p>
                      <a:pPr algn="l"/>
                      <a:r>
                        <a:rPr lang="en-US" sz="1500" b="1" u="sng"/>
                        <a:t>Total Spend per Individual that Disembarked (select categories only)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u="sn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6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500"/>
                        <a:t>Watches &amp; Jewelry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$57.45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$1.46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$104.22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$4.51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922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500"/>
                        <a:t>Clothing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$11.09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$2.58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$11.63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$10.79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788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500"/>
                        <a:t>Other Purchases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$9.55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$10.16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$10.28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$11.87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9957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500"/>
                        <a:t>Local Crafts &amp; Souvenirs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$9.13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$1.53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$4.65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$1.79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4849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500"/>
                        <a:t>Retail Purchase of Liquor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$2.50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$0.32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$2.92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$0.32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153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500"/>
                        <a:t>Perfumes &amp; Cosmetics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$0.82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$2.32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$0.72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$2.48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926100"/>
                  </a:ext>
                </a:extLst>
              </a:tr>
              <a:tr h="126515">
                <a:tc>
                  <a:txBody>
                    <a:bodyPr/>
                    <a:lstStyle/>
                    <a:p>
                      <a:r>
                        <a:rPr lang="en-US" sz="1500"/>
                        <a:t>Taxis &amp; Ground Transportation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$3.00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$1.75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$5.23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$3.81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288253"/>
                  </a:ext>
                </a:extLst>
              </a:tr>
              <a:tr h="147696">
                <a:tc>
                  <a:txBody>
                    <a:bodyPr/>
                    <a:lstStyle/>
                    <a:p>
                      <a:r>
                        <a:rPr lang="en-US" sz="1500" b="1"/>
                        <a:t>Total Spend per Individual that Disembarked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$131.95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$54.90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$165.42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/>
                        <a:t>$60.12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113326"/>
                  </a:ext>
                </a:extLst>
              </a:tr>
            </a:tbl>
          </a:graphicData>
        </a:graphic>
      </p:graphicFrame>
      <p:sp>
        <p:nvSpPr>
          <p:cNvPr id="5" name="Subtitle 2">
            <a:extLst>
              <a:ext uri="{FF2B5EF4-FFF2-40B4-BE49-F238E27FC236}">
                <a16:creationId xmlns:a16="http://schemas.microsoft.com/office/drawing/2014/main" id="{ABA02C5E-F82C-F198-A5AB-C151B9EF38C4}"/>
              </a:ext>
            </a:extLst>
          </p:cNvPr>
          <p:cNvSpPr txBox="1">
            <a:spLocks/>
          </p:cNvSpPr>
          <p:nvPr/>
        </p:nvSpPr>
        <p:spPr>
          <a:xfrm>
            <a:off x="1082492" y="5926298"/>
            <a:ext cx="10973519" cy="6910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baseline="30000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1</a:t>
            </a:r>
            <a:r>
              <a:rPr lang="en-US" sz="1400" b="1" u="sng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Source</a:t>
            </a:r>
            <a:r>
              <a:rPr lang="en-US" sz="14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: October 2018 BREA Economic Contribution of Cruise Tourism to the Destination Economies report, for the Florida-Caribbean Cruise Association and Participating Destinations (9 pages are Bahamas specific).  Bahamas includes Nassau and Freeport.</a:t>
            </a:r>
          </a:p>
        </p:txBody>
      </p:sp>
    </p:spTree>
    <p:extLst>
      <p:ext uri="{BB962C8B-B14F-4D97-AF65-F5344CB8AC3E}">
        <p14:creationId xmlns:p14="http://schemas.microsoft.com/office/powerpoint/2010/main" val="2869104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7_exploration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741" y="0"/>
            <a:ext cx="10363200" cy="6458426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757B575F-BC33-45BB-9CF1-2762BE760A47}"/>
              </a:ext>
            </a:extLst>
          </p:cNvPr>
          <p:cNvSpPr txBox="1">
            <a:spLocks/>
          </p:cNvSpPr>
          <p:nvPr/>
        </p:nvSpPr>
        <p:spPr>
          <a:xfrm>
            <a:off x="1082494" y="664771"/>
            <a:ext cx="6205614" cy="56938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BE0738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Celebration Key - Retail Introduction  </a:t>
            </a:r>
          </a:p>
          <a:p>
            <a:pPr marL="230188" indent="-230188"/>
            <a:r>
              <a:rPr lang="en-US" sz="22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We have finalized the design of the destination and are about to start construction</a:t>
            </a:r>
          </a:p>
          <a:p>
            <a:pPr marL="230188" indent="-230188"/>
            <a:r>
              <a:rPr lang="en-US" sz="22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Retail operation (~18,000 sq ft)</a:t>
            </a:r>
          </a:p>
          <a:p>
            <a:pPr marL="230188" indent="-230188"/>
            <a:r>
              <a:rPr lang="en-US" sz="22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Various store sizes opportunities:</a:t>
            </a:r>
          </a:p>
          <a:p>
            <a:pPr marL="687388" lvl="1" indent="-230188"/>
            <a:r>
              <a:rPr lang="en-US" sz="18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Large stores (1,400 – 1,800 sq ft/store)</a:t>
            </a:r>
          </a:p>
          <a:p>
            <a:pPr marL="687388" lvl="1" indent="-230188"/>
            <a:r>
              <a:rPr lang="en-US" sz="18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Standard stores (450-600 sq ft/store, Air conditioned)</a:t>
            </a:r>
          </a:p>
          <a:p>
            <a:pPr marL="687388" lvl="1" indent="-230188"/>
            <a:r>
              <a:rPr lang="en-US" sz="18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Smaller outlets, including craft and artisanal markets, kiosks (70-180 sq ft / store, open but under roof)</a:t>
            </a:r>
          </a:p>
          <a:p>
            <a:pPr marL="687388" lvl="1" indent="-230188"/>
            <a:r>
              <a:rPr lang="en-US" sz="18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Various locations throughout the Destination</a:t>
            </a:r>
          </a:p>
          <a:p>
            <a:pPr marL="230188" indent="-230188"/>
            <a:r>
              <a:rPr lang="en-US" sz="22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Investment level will depend on store size</a:t>
            </a:r>
          </a:p>
          <a:p>
            <a:pPr marL="230188" indent="-230188"/>
            <a:r>
              <a:rPr lang="en-US" sz="22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Vision to focus on Bahamian brands or new concepts for Celebration Key</a:t>
            </a:r>
          </a:p>
          <a:p>
            <a:pPr marL="230188" indent="-230188"/>
            <a:r>
              <a:rPr lang="en-US" sz="22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Proper licenses required, including GBPA</a:t>
            </a:r>
          </a:p>
        </p:txBody>
      </p:sp>
    </p:spTree>
    <p:extLst>
      <p:ext uri="{BB962C8B-B14F-4D97-AF65-F5344CB8AC3E}">
        <p14:creationId xmlns:p14="http://schemas.microsoft.com/office/powerpoint/2010/main" val="2491194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670D72-11B2-4160-810A-BC3D09F8394F}"/>
              </a:ext>
            </a:extLst>
          </p:cNvPr>
          <p:cNvSpPr txBox="1"/>
          <p:nvPr/>
        </p:nvSpPr>
        <p:spPr>
          <a:xfrm>
            <a:off x="1025924" y="1749502"/>
            <a:ext cx="467388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E0738"/>
              </a:solidFill>
              <a:effectLst>
                <a:glow rad="139700">
                  <a:prstClr val="white">
                    <a:alpha val="52000"/>
                  </a:prst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17477F"/>
                </a:solidFill>
                <a:effectLst>
                  <a:glow rad="139700">
                    <a:prstClr val="white">
                      <a:alpha val="52000"/>
                    </a:prstClr>
                  </a:glow>
                </a:effectLst>
                <a:latin typeface="Calibri"/>
              </a:rPr>
              <a:t>Retail footprint is not planned to be dense.</a:t>
            </a: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b="1">
              <a:solidFill>
                <a:srgbClr val="17477F"/>
              </a:solidFill>
              <a:effectLst>
                <a:glow rad="139700">
                  <a:prstClr val="white">
                    <a:alpha val="52000"/>
                  </a:prstClr>
                </a:glow>
              </a:effectLst>
              <a:latin typeface="Calibri"/>
            </a:endParaRP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17477F"/>
                </a:solidFill>
                <a:effectLst>
                  <a:glow rad="139700">
                    <a:prstClr val="white">
                      <a:alpha val="52000"/>
                    </a:prstClr>
                  </a:glow>
                </a:effectLst>
                <a:latin typeface="Calibri"/>
              </a:rPr>
              <a:t>Retail Differentiation: Bahamian Inspired.</a:t>
            </a: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b="1">
              <a:solidFill>
                <a:srgbClr val="17477F"/>
              </a:solidFill>
              <a:effectLst>
                <a:glow rad="139700">
                  <a:prstClr val="white">
                    <a:alpha val="52000"/>
                  </a:prstClr>
                </a:glow>
              </a:effectLst>
              <a:latin typeface="Calibri"/>
            </a:endParaRP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17477F"/>
                </a:solidFill>
                <a:effectLst>
                  <a:glow rad="139700">
                    <a:prstClr val="white">
                      <a:alpha val="52000"/>
                    </a:prstClr>
                  </a:glow>
                </a:effectLst>
                <a:latin typeface="Calibri"/>
              </a:rPr>
              <a:t>Different sizes: Anchors, “Standard” and Artisan Market.</a:t>
            </a: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7477F"/>
              </a:solidFill>
              <a:effectLst>
                <a:glow rad="139700">
                  <a:prstClr val="white">
                    <a:alpha val="52000"/>
                  </a:prst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7BB614F-65F7-42D5-97B9-21CC9C9F648B}"/>
              </a:ext>
            </a:extLst>
          </p:cNvPr>
          <p:cNvSpPr txBox="1">
            <a:spLocks/>
          </p:cNvSpPr>
          <p:nvPr/>
        </p:nvSpPr>
        <p:spPr>
          <a:xfrm>
            <a:off x="1127733" y="394237"/>
            <a:ext cx="6077932" cy="5515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BE0738"/>
                </a:solidFill>
                <a:effectLst>
                  <a:glow rad="139700">
                    <a:prstClr val="white">
                      <a:alpha val="52000"/>
                    </a:prstClr>
                  </a:glow>
                </a:effectLst>
                <a:latin typeface="Calibri"/>
              </a:rPr>
              <a:t>Retail Village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DD342-7528-92B8-E611-A11230B7B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068" y="945827"/>
            <a:ext cx="6219733" cy="532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56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01C01A33-BF3C-6034-D1C2-521F428D865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1C01A33-BF3C-6034-D1C2-521F428D86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926BBC-5A0C-625D-06FC-8974E961FB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de-DE">
              <a:solidFill>
                <a:srgbClr val="595959"/>
              </a:solidFill>
            </a:endParaRPr>
          </a:p>
        </p:txBody>
      </p:sp>
      <p:pic>
        <p:nvPicPr>
          <p:cNvPr id="6" name="Picture 5" descr="A aerial view of a water park&#10;&#10;Description automatically generated">
            <a:extLst>
              <a:ext uri="{FF2B5EF4-FFF2-40B4-BE49-F238E27FC236}">
                <a16:creationId xmlns:a16="http://schemas.microsoft.com/office/drawing/2014/main" id="{B782B9CE-1539-8513-A623-3F614633EB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r="4042"/>
          <a:stretch/>
        </p:blipFill>
        <p:spPr>
          <a:xfrm>
            <a:off x="0" y="847513"/>
            <a:ext cx="12192000" cy="6010487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835D7201-CC7E-DED4-C954-BDD46A62C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22" y="239932"/>
            <a:ext cx="11869783" cy="868362"/>
          </a:xfrm>
        </p:spPr>
        <p:txBody>
          <a:bodyPr vert="horz"/>
          <a:lstStyle/>
          <a:p>
            <a:pPr>
              <a:spcBef>
                <a:spcPts val="1000"/>
              </a:spcBef>
            </a:pPr>
            <a:r>
              <a:rPr lang="en-US" sz="2800" b="1">
                <a:solidFill>
                  <a:srgbClr val="BE0738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  <a:latin typeface="+mn-lt"/>
                <a:ea typeface="+mn-ea"/>
                <a:cs typeface="+mn-cs"/>
              </a:rPr>
              <a:t>50+ Retail Outlets (ranging from 100 to 2K sq. ft.)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B42C8C-B2F9-F3A0-1B44-047B4578B6D6}"/>
              </a:ext>
            </a:extLst>
          </p:cNvPr>
          <p:cNvSpPr/>
          <p:nvPr/>
        </p:nvSpPr>
        <p:spPr>
          <a:xfrm>
            <a:off x="2020388" y="2864017"/>
            <a:ext cx="296092" cy="296092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D501C2-22F7-1189-B3C5-1E8A47F08845}"/>
              </a:ext>
            </a:extLst>
          </p:cNvPr>
          <p:cNvSpPr/>
          <p:nvPr/>
        </p:nvSpPr>
        <p:spPr>
          <a:xfrm>
            <a:off x="6214352" y="5093411"/>
            <a:ext cx="296092" cy="296092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07249C0-913B-8F07-9277-AF111644567A}"/>
              </a:ext>
            </a:extLst>
          </p:cNvPr>
          <p:cNvSpPr/>
          <p:nvPr/>
        </p:nvSpPr>
        <p:spPr>
          <a:xfrm>
            <a:off x="6214352" y="4241110"/>
            <a:ext cx="296092" cy="296092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65447F0-FB59-B1A1-F8C4-8065B1B1B82B}"/>
              </a:ext>
            </a:extLst>
          </p:cNvPr>
          <p:cNvSpPr/>
          <p:nvPr/>
        </p:nvSpPr>
        <p:spPr>
          <a:xfrm>
            <a:off x="4220089" y="4720082"/>
            <a:ext cx="296092" cy="296092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836762D-7FA2-2A78-4949-93D00CB2786A}"/>
              </a:ext>
            </a:extLst>
          </p:cNvPr>
          <p:cNvSpPr/>
          <p:nvPr/>
        </p:nvSpPr>
        <p:spPr>
          <a:xfrm>
            <a:off x="9323312" y="4927984"/>
            <a:ext cx="296092" cy="296092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339EF58-9A03-B9A9-64C4-306C40D93D5B}"/>
              </a:ext>
            </a:extLst>
          </p:cNvPr>
          <p:cNvSpPr/>
          <p:nvPr/>
        </p:nvSpPr>
        <p:spPr>
          <a:xfrm>
            <a:off x="6510444" y="3517801"/>
            <a:ext cx="296092" cy="296092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E96350-D5C9-56EA-A669-C1DD193D5134}"/>
              </a:ext>
            </a:extLst>
          </p:cNvPr>
          <p:cNvSpPr/>
          <p:nvPr/>
        </p:nvSpPr>
        <p:spPr>
          <a:xfrm>
            <a:off x="6806536" y="3280954"/>
            <a:ext cx="296092" cy="296092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B5EF34-6E34-6C0B-9454-0BFBA4DFED70}"/>
              </a:ext>
            </a:extLst>
          </p:cNvPr>
          <p:cNvSpPr/>
          <p:nvPr/>
        </p:nvSpPr>
        <p:spPr>
          <a:xfrm>
            <a:off x="6202077" y="3278777"/>
            <a:ext cx="296092" cy="296092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FC33C1F-CCD6-3371-EAEE-301430ECFCA6}"/>
              </a:ext>
            </a:extLst>
          </p:cNvPr>
          <p:cNvSpPr/>
          <p:nvPr/>
        </p:nvSpPr>
        <p:spPr>
          <a:xfrm>
            <a:off x="6202077" y="2772318"/>
            <a:ext cx="296092" cy="296092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321894D-0C50-E4ED-C7BF-30C8F9827643}"/>
              </a:ext>
            </a:extLst>
          </p:cNvPr>
          <p:cNvSpPr/>
          <p:nvPr/>
        </p:nvSpPr>
        <p:spPr>
          <a:xfrm>
            <a:off x="6825528" y="2756475"/>
            <a:ext cx="296092" cy="296092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5EF496F-B179-E108-CA0B-D7221F1C7AD7}"/>
              </a:ext>
            </a:extLst>
          </p:cNvPr>
          <p:cNvSpPr/>
          <p:nvPr/>
        </p:nvSpPr>
        <p:spPr>
          <a:xfrm>
            <a:off x="6825528" y="2243356"/>
            <a:ext cx="296092" cy="296092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A52D0B7-569D-DDF9-FF54-1B0C91F51191}"/>
              </a:ext>
            </a:extLst>
          </p:cNvPr>
          <p:cNvSpPr/>
          <p:nvPr/>
        </p:nvSpPr>
        <p:spPr>
          <a:xfrm>
            <a:off x="6198510" y="2243356"/>
            <a:ext cx="296092" cy="296092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EBD4C89-A6B8-2BDD-0DB0-4DDADB260795}"/>
              </a:ext>
            </a:extLst>
          </p:cNvPr>
          <p:cNvSpPr/>
          <p:nvPr/>
        </p:nvSpPr>
        <p:spPr>
          <a:xfrm>
            <a:off x="6050464" y="1504027"/>
            <a:ext cx="296092" cy="296092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C8534CE-A005-57F2-8A45-9944D0965810}"/>
              </a:ext>
            </a:extLst>
          </p:cNvPr>
          <p:cNvSpPr/>
          <p:nvPr/>
        </p:nvSpPr>
        <p:spPr>
          <a:xfrm>
            <a:off x="712318" y="4423990"/>
            <a:ext cx="296092" cy="296092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365EF79-3DD3-65E4-5AC3-8D4DBD31992D}"/>
              </a:ext>
            </a:extLst>
          </p:cNvPr>
          <p:cNvSpPr/>
          <p:nvPr/>
        </p:nvSpPr>
        <p:spPr>
          <a:xfrm>
            <a:off x="5879072" y="4941600"/>
            <a:ext cx="296092" cy="296092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FDC6FB-9F31-92A3-DACF-8A0E4C909E32}"/>
              </a:ext>
            </a:extLst>
          </p:cNvPr>
          <p:cNvSpPr/>
          <p:nvPr/>
        </p:nvSpPr>
        <p:spPr>
          <a:xfrm>
            <a:off x="7418758" y="5089646"/>
            <a:ext cx="296092" cy="296092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CA46689-085B-7D51-9A6E-62C73BA54111}"/>
              </a:ext>
            </a:extLst>
          </p:cNvPr>
          <p:cNvSpPr/>
          <p:nvPr/>
        </p:nvSpPr>
        <p:spPr>
          <a:xfrm>
            <a:off x="2385351" y="3302957"/>
            <a:ext cx="296092" cy="296092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0857E62-89F9-63EF-A5B0-48B0F82B2FCB}"/>
              </a:ext>
            </a:extLst>
          </p:cNvPr>
          <p:cNvSpPr/>
          <p:nvPr/>
        </p:nvSpPr>
        <p:spPr>
          <a:xfrm>
            <a:off x="8269575" y="2455853"/>
            <a:ext cx="296092" cy="296092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FE26A96-C34D-322C-164F-27EE80653BBF}"/>
              </a:ext>
            </a:extLst>
          </p:cNvPr>
          <p:cNvSpPr/>
          <p:nvPr/>
        </p:nvSpPr>
        <p:spPr>
          <a:xfrm>
            <a:off x="5805890" y="1976005"/>
            <a:ext cx="1795750" cy="2089219"/>
          </a:xfrm>
          <a:prstGeom prst="ellipse">
            <a:avLst/>
          </a:prstGeom>
          <a:noFill/>
          <a:ln w="168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46C1A0E-F051-9ACD-CA91-750849362B84}"/>
              </a:ext>
            </a:extLst>
          </p:cNvPr>
          <p:cNvSpPr/>
          <p:nvPr/>
        </p:nvSpPr>
        <p:spPr>
          <a:xfrm>
            <a:off x="5642517" y="4050741"/>
            <a:ext cx="2169858" cy="2131450"/>
          </a:xfrm>
          <a:prstGeom prst="ellipse">
            <a:avLst/>
          </a:prstGeom>
          <a:noFill/>
          <a:ln w="168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67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7_exploration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741" y="0"/>
            <a:ext cx="10363200" cy="645842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C48DE515-0053-4535-90A1-03B843885019}"/>
              </a:ext>
            </a:extLst>
          </p:cNvPr>
          <p:cNvSpPr txBox="1">
            <a:spLocks/>
          </p:cNvSpPr>
          <p:nvPr/>
        </p:nvSpPr>
        <p:spPr>
          <a:xfrm>
            <a:off x="1082494" y="664772"/>
            <a:ext cx="5013506" cy="51618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BE0738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Celebration Key - Retail Vision</a:t>
            </a:r>
          </a:p>
          <a:p>
            <a:pPr marL="230188" indent="-230188"/>
            <a:r>
              <a:rPr lang="en-US" sz="20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We plan to negotiate and execute a series of commercial lease agreements with various operators</a:t>
            </a:r>
          </a:p>
          <a:p>
            <a:pPr marL="230188" indent="-230188"/>
            <a:r>
              <a:rPr lang="en-US" sz="20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The terms of the lease agreements will vary depending on the concept and the level of investment of each operator </a:t>
            </a:r>
          </a:p>
          <a:p>
            <a:pPr marL="230188" indent="-230188"/>
            <a:r>
              <a:rPr lang="en-US" sz="20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Shorter term lease agreements for smaller market locations are being explored</a:t>
            </a:r>
            <a:endParaRPr lang="en-US" sz="1800" b="1">
              <a:solidFill>
                <a:srgbClr val="17477F"/>
              </a:solidFill>
              <a:effectLst>
                <a:glow rad="139700">
                  <a:schemeClr val="bg1">
                    <a:alpha val="52000"/>
                  </a:schemeClr>
                </a:glow>
              </a:effectLst>
            </a:endParaRPr>
          </a:p>
          <a:p>
            <a:pPr marL="230188" indent="-230188"/>
            <a:r>
              <a:rPr lang="en-US" sz="20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Each building and store has been designed to reflect Bahamian authenticity</a:t>
            </a:r>
          </a:p>
          <a:p>
            <a:pPr marL="230188" indent="-230188"/>
            <a:r>
              <a:rPr lang="en-US" sz="20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Guests will be charged for all purchases via retailer’s own payment system (cash / cc)</a:t>
            </a:r>
          </a:p>
        </p:txBody>
      </p:sp>
    </p:spTree>
    <p:extLst>
      <p:ext uri="{BB962C8B-B14F-4D97-AF65-F5344CB8AC3E}">
        <p14:creationId xmlns:p14="http://schemas.microsoft.com/office/powerpoint/2010/main" val="984336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7_exploration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741" y="0"/>
            <a:ext cx="10363200" cy="645842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C48DE515-0053-4535-90A1-03B843885019}"/>
              </a:ext>
            </a:extLst>
          </p:cNvPr>
          <p:cNvSpPr txBox="1">
            <a:spLocks/>
          </p:cNvSpPr>
          <p:nvPr/>
        </p:nvSpPr>
        <p:spPr>
          <a:xfrm>
            <a:off x="1082494" y="664771"/>
            <a:ext cx="5013506" cy="53767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BE0738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Celebration Key - Retail Selection Process</a:t>
            </a:r>
          </a:p>
          <a:p>
            <a:pPr marL="230188" indent="-230188"/>
            <a:r>
              <a:rPr lang="en-US" sz="20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Request for Information (RFI) </a:t>
            </a:r>
            <a:r>
              <a:rPr lang="en-US" sz="2000" b="1">
                <a:solidFill>
                  <a:schemeClr val="bg1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  <a:highlight>
                  <a:srgbClr val="17477F"/>
                </a:highlight>
              </a:rPr>
              <a:t>CURRENTLY AVAILABLE</a:t>
            </a:r>
          </a:p>
          <a:p>
            <a:pPr marL="230188" indent="-230188"/>
            <a:r>
              <a:rPr lang="en-US" sz="20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Request for Proposal (RFPs) are made available via our website</a:t>
            </a:r>
          </a:p>
          <a:p>
            <a:pPr marL="230188" indent="-230188"/>
            <a:r>
              <a:rPr lang="en-US" sz="20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RFPs, selection criteria and corresponding timeline will be different by category and/or size of retail</a:t>
            </a:r>
          </a:p>
          <a:p>
            <a:pPr marL="230188" indent="-230188"/>
            <a:r>
              <a:rPr lang="en-US" sz="20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Project team will review all submissions and contact shortlisted companies to negotiate and contract the space.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87E688-53E0-C80B-A59F-4FA433CFAED0}"/>
              </a:ext>
            </a:extLst>
          </p:cNvPr>
          <p:cNvSpPr txBox="1"/>
          <p:nvPr/>
        </p:nvSpPr>
        <p:spPr>
          <a:xfrm>
            <a:off x="6008915" y="1837296"/>
            <a:ext cx="6183085" cy="369332"/>
          </a:xfrm>
          <a:prstGeom prst="rect">
            <a:avLst/>
          </a:prstGeom>
          <a:solidFill>
            <a:srgbClr val="17477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highlight>
                  <a:srgbClr val="17477F"/>
                </a:highlight>
              </a:rPr>
              <a:t>CelebrationKeyGrandBahama.com / Opportunities / RFQ/RFP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7740C-DD3C-9D54-EDAA-589E78F2535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6555185" y="2406290"/>
            <a:ext cx="5013506" cy="256613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31938279-70B1-F58C-E09B-6998EF415FE0}"/>
              </a:ext>
            </a:extLst>
          </p:cNvPr>
          <p:cNvSpPr txBox="1">
            <a:spLocks/>
          </p:cNvSpPr>
          <p:nvPr/>
        </p:nvSpPr>
        <p:spPr>
          <a:xfrm>
            <a:off x="1702530" y="5309259"/>
            <a:ext cx="10564836" cy="589674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600" b="1">
                <a:effectLst>
                  <a:glow rad="203200">
                    <a:schemeClr val="bg1">
                      <a:alpha val="51000"/>
                    </a:schemeClr>
                  </a:glow>
                  <a:outerShdw blurRad="50800" dist="38100" dir="5400000" algn="t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CelebrationKeyGrandBahama.com</a:t>
            </a:r>
          </a:p>
          <a:p>
            <a:pPr marL="0" indent="0" algn="r">
              <a:buNone/>
            </a:pPr>
            <a:r>
              <a:rPr lang="en-US" sz="3600" b="1">
                <a:effectLst>
                  <a:glow rad="203200">
                    <a:schemeClr val="bg1">
                      <a:alpha val="51000"/>
                    </a:schemeClr>
                  </a:glow>
                  <a:outerShdw blurRad="50800" dist="38100" dir="5400000" algn="t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Retail@carnivalgrandport.com</a:t>
            </a:r>
          </a:p>
        </p:txBody>
      </p:sp>
    </p:spTree>
    <p:extLst>
      <p:ext uri="{BB962C8B-B14F-4D97-AF65-F5344CB8AC3E}">
        <p14:creationId xmlns:p14="http://schemas.microsoft.com/office/powerpoint/2010/main" val="77275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7_exploration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741" y="0"/>
            <a:ext cx="10363200" cy="645842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C48DE515-0053-4535-90A1-03B843885019}"/>
              </a:ext>
            </a:extLst>
          </p:cNvPr>
          <p:cNvSpPr txBox="1">
            <a:spLocks/>
          </p:cNvSpPr>
          <p:nvPr/>
        </p:nvSpPr>
        <p:spPr>
          <a:xfrm>
            <a:off x="1082494" y="664771"/>
            <a:ext cx="5117584" cy="5376799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BE0738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Celebration Key - Retail Selection Process &amp; Employment Opportunities</a:t>
            </a:r>
          </a:p>
          <a:p>
            <a:pPr marL="230188" indent="-230188"/>
            <a:r>
              <a:rPr lang="en-US" sz="2000" b="1" u="sng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TIMELINE</a:t>
            </a:r>
            <a:r>
              <a:rPr lang="en-US" sz="20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: RFPs to start becoming available depending on store size:</a:t>
            </a:r>
          </a:p>
          <a:p>
            <a:pPr marL="687388" lvl="1" indent="-230188"/>
            <a:r>
              <a:rPr lang="en-US" sz="18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Anchor Stores: </a:t>
            </a:r>
            <a:r>
              <a:rPr lang="en-US" sz="1800" b="1">
                <a:solidFill>
                  <a:schemeClr val="bg1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  <a:highlight>
                  <a:srgbClr val="17477F"/>
                </a:highlight>
              </a:rPr>
              <a:t>NOW – DEADLINE Nov 17</a:t>
            </a:r>
          </a:p>
          <a:p>
            <a:pPr marL="687388" lvl="1" indent="-230188"/>
            <a:r>
              <a:rPr lang="en-US" sz="18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Standard Stores: Winter 2023 / Spring 2024</a:t>
            </a:r>
          </a:p>
          <a:p>
            <a:pPr marL="687388" lvl="1" indent="-230188"/>
            <a:r>
              <a:rPr lang="en-US" sz="18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Market/Kiosks: Fall / Winter 2024</a:t>
            </a:r>
          </a:p>
          <a:p>
            <a:pPr marL="230188" indent="-230188"/>
            <a:r>
              <a:rPr lang="en-US" sz="20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Retail operators will start to gain access to the cruise port to work on space and build out starting Winter/Spring 2024/2025</a:t>
            </a:r>
          </a:p>
          <a:p>
            <a:pPr marL="230188" indent="-230188"/>
            <a:r>
              <a:rPr lang="en-US" sz="2000" b="1" u="sng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EMPLOYMENT OPPORTUNITIES</a:t>
            </a:r>
          </a:p>
          <a:p>
            <a:pPr marL="687388" lvl="1" indent="-230188"/>
            <a:r>
              <a:rPr lang="en-US" sz="1800" b="1" u="sng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Indirect </a:t>
            </a:r>
            <a:r>
              <a:rPr lang="en-US" sz="18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Construction / Build out opportunities (with local contractors) starting soon.</a:t>
            </a:r>
          </a:p>
          <a:p>
            <a:pPr marL="687388" lvl="1" indent="-230188"/>
            <a:r>
              <a:rPr lang="en-US" sz="1800" b="1" u="sng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Indirect</a:t>
            </a:r>
            <a:r>
              <a:rPr lang="en-US" sz="1800" b="1">
                <a:solidFill>
                  <a:srgbClr val="17477F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 Employment opportunities with Retail Operators, starting Spring 2025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26760E-993A-6D0A-B7AF-1087B72F17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>
            <a:off x="6593703" y="1922500"/>
            <a:ext cx="5013506" cy="2593193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91352A7-F596-E9C0-A70A-6F70F4F0703E}"/>
              </a:ext>
            </a:extLst>
          </p:cNvPr>
          <p:cNvSpPr txBox="1">
            <a:spLocks/>
          </p:cNvSpPr>
          <p:nvPr/>
        </p:nvSpPr>
        <p:spPr>
          <a:xfrm>
            <a:off x="1702530" y="5309259"/>
            <a:ext cx="10564836" cy="589674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600" b="1">
                <a:effectLst>
                  <a:glow rad="203200">
                    <a:schemeClr val="bg1">
                      <a:alpha val="51000"/>
                    </a:schemeClr>
                  </a:glow>
                  <a:outerShdw blurRad="50800" dist="38100" dir="5400000" algn="t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CelebrationKeyGrandBahama.com</a:t>
            </a:r>
          </a:p>
          <a:p>
            <a:pPr marL="0" indent="0" algn="r">
              <a:buNone/>
            </a:pPr>
            <a:r>
              <a:rPr lang="en-US" sz="3600" b="1">
                <a:effectLst>
                  <a:glow rad="203200">
                    <a:schemeClr val="bg1">
                      <a:alpha val="51000"/>
                    </a:schemeClr>
                  </a:glow>
                  <a:outerShdw blurRad="50800" dist="38100" dir="5400000" algn="t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Retail@carnivalgrandport.com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791420-65BA-CDEA-3611-544FA7B45B62}"/>
              </a:ext>
            </a:extLst>
          </p:cNvPr>
          <p:cNvSpPr txBox="1"/>
          <p:nvPr/>
        </p:nvSpPr>
        <p:spPr>
          <a:xfrm>
            <a:off x="6008914" y="1478065"/>
            <a:ext cx="6183085" cy="369332"/>
          </a:xfrm>
          <a:prstGeom prst="rect">
            <a:avLst/>
          </a:prstGeom>
          <a:solidFill>
            <a:srgbClr val="17477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highlight>
                  <a:srgbClr val="17477F"/>
                </a:highlight>
              </a:rPr>
              <a:t>CelebrationKeyGrandBahama.com / Opportunities / RFQ/RFP</a:t>
            </a:r>
          </a:p>
        </p:txBody>
      </p:sp>
    </p:spTree>
    <p:extLst>
      <p:ext uri="{BB962C8B-B14F-4D97-AF65-F5344CB8AC3E}">
        <p14:creationId xmlns:p14="http://schemas.microsoft.com/office/powerpoint/2010/main" val="243337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orful wood deck with palm trees and blue sky&#10;&#10;Description automatically generated">
            <a:extLst>
              <a:ext uri="{FF2B5EF4-FFF2-40B4-BE49-F238E27FC236}">
                <a16:creationId xmlns:a16="http://schemas.microsoft.com/office/drawing/2014/main" id="{130CBB1A-FF82-BE51-0EFE-5F909381C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olorful wood deck with palm trees and blue sky&#10;&#10;Description automatically generated">
            <a:extLst>
              <a:ext uri="{FF2B5EF4-FFF2-40B4-BE49-F238E27FC236}">
                <a16:creationId xmlns:a16="http://schemas.microsoft.com/office/drawing/2014/main" id="{392EE626-A669-D240-962C-5691BA64FB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19"/>
          <a:stretch/>
        </p:blipFill>
        <p:spPr>
          <a:xfrm>
            <a:off x="0" y="-85725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1BF336A-CBF2-7A12-E709-DF74E9FF95E7}"/>
              </a:ext>
            </a:extLst>
          </p:cNvPr>
          <p:cNvSpPr txBox="1"/>
          <p:nvPr/>
        </p:nvSpPr>
        <p:spPr>
          <a:xfrm>
            <a:off x="200023" y="2082822"/>
            <a:ext cx="12192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o Std Heavy Condensed" panose="020B0706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o Std Heavy Condensed" panose="020B0706020204030203" pitchFamily="34" charset="0"/>
                <a:ea typeface="+mn-ea"/>
                <a:cs typeface="+mn-cs"/>
              </a:rPr>
              <a:t>BUSINESS COMMUNITY MEETINGS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o Std Heavy Condensed" panose="020B0706020204030203" pitchFamily="34" charset="0"/>
                <a:ea typeface="+mn-ea"/>
                <a:cs typeface="+mn-cs"/>
              </a:rPr>
              <a:t>OCTOBER 19,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o Std Heavy Condensed" panose="020B0706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1260"/>
              </a:solidFill>
              <a:effectLst/>
              <a:uLnTx/>
              <a:uFillTx/>
              <a:latin typeface="Tempo Std Heavy Condensed" panose="020B0706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1260"/>
                </a:solidFill>
                <a:effectLst/>
                <a:uLnTx/>
                <a:uFillTx/>
                <a:latin typeface="Tempo Std Heavy Condensed" panose="020B0706020204030203" pitchFamily="34" charset="0"/>
                <a:ea typeface="+mn-ea"/>
                <a:cs typeface="+mn-cs"/>
              </a:rPr>
              <a:t>RETAIL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o Std Heavy Condensed" panose="020B0706020204030203" pitchFamily="34" charset="0"/>
                <a:ea typeface="+mn-ea"/>
                <a:cs typeface="+mn-cs"/>
              </a:rPr>
              <a:t>Information Breakout Session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o Std Heavy Condensed" panose="020B0706020204030203" pitchFamily="34" charset="0"/>
              <a:ea typeface="+mn-ea"/>
              <a:cs typeface="+mn-cs"/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02DA4E4C-5706-054F-A71A-EC733ED2A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482" y="0"/>
            <a:ext cx="6185853" cy="20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10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4_serenity copy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78" y="0"/>
            <a:ext cx="10188222" cy="6470688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CFB02960-C8EA-42DD-83D5-17C929F7F95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87109" y="1001885"/>
            <a:ext cx="7604342" cy="516466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600" b="1">
                <a:solidFill>
                  <a:srgbClr val="BE0738"/>
                </a:solidFill>
                <a:effectLst>
                  <a:glow rad="203200">
                    <a:schemeClr val="bg1">
                      <a:alpha val="51000"/>
                    </a:schemeClr>
                  </a:glow>
                </a:effectLst>
              </a:rPr>
              <a:t>PRESENTATION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>
              <a:effectLst>
                <a:glow rad="203200">
                  <a:schemeClr val="bg1">
                    <a:alpha val="51000"/>
                  </a:schemeClr>
                </a:glow>
              </a:effectLst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>
              <a:effectLst>
                <a:glow rad="203200">
                  <a:schemeClr val="bg1">
                    <a:alpha val="51000"/>
                  </a:schemeClr>
                </a:glow>
              </a:effectLst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i="1">
              <a:solidFill>
                <a:srgbClr val="17477F"/>
              </a:solidFill>
              <a:effectLst>
                <a:glow rad="203200">
                  <a:schemeClr val="bg1">
                    <a:alpha val="51000"/>
                  </a:schemeClr>
                </a:glow>
              </a:effectLst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>
                <a:effectLst>
                  <a:glow rad="203200">
                    <a:schemeClr val="bg1">
                      <a:alpha val="51000"/>
                    </a:schemeClr>
                  </a:glow>
                </a:effectLst>
              </a:rPr>
              <a:t>Bertrand Piller</a:t>
            </a:r>
            <a:br>
              <a:rPr lang="en-US" sz="1800" b="1">
                <a:effectLst>
                  <a:glow rad="203200">
                    <a:schemeClr val="bg1">
                      <a:alpha val="51000"/>
                    </a:schemeClr>
                  </a:glow>
                </a:effectLst>
              </a:rPr>
            </a:br>
            <a:r>
              <a:rPr lang="en-US" sz="1800" b="1" i="1">
                <a:solidFill>
                  <a:srgbClr val="17477F"/>
                </a:solidFill>
                <a:effectLst>
                  <a:glow rad="203200">
                    <a:schemeClr val="bg1">
                      <a:alpha val="51000"/>
                    </a:schemeClr>
                  </a:glow>
                </a:effectLst>
              </a:rPr>
              <a:t>Senior Manager, Carnival Corporation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i="1">
              <a:solidFill>
                <a:srgbClr val="17477F"/>
              </a:solidFill>
              <a:effectLst>
                <a:glow rad="203200">
                  <a:schemeClr val="bg1">
                    <a:alpha val="51000"/>
                  </a:schemeClr>
                </a:glow>
              </a:effectLst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i="1">
              <a:solidFill>
                <a:srgbClr val="17477F"/>
              </a:solidFill>
              <a:effectLst>
                <a:glow rad="203200">
                  <a:schemeClr val="bg1">
                    <a:alpha val="51000"/>
                  </a:schemeClr>
                </a:glow>
              </a:effectLst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i="1">
              <a:solidFill>
                <a:srgbClr val="17477F"/>
              </a:solidFill>
              <a:effectLst>
                <a:glow rad="203200">
                  <a:schemeClr val="bg1">
                    <a:alpha val="51000"/>
                  </a:schemeClr>
                </a:glow>
              </a:effectLst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5E2D553-1AA3-AD67-469F-87DBBBAE9255}"/>
              </a:ext>
            </a:extLst>
          </p:cNvPr>
          <p:cNvSpPr txBox="1">
            <a:spLocks/>
          </p:cNvSpPr>
          <p:nvPr/>
        </p:nvSpPr>
        <p:spPr>
          <a:xfrm>
            <a:off x="1702530" y="5353433"/>
            <a:ext cx="10564836" cy="589674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600" b="1">
                <a:effectLst>
                  <a:glow rad="203200">
                    <a:schemeClr val="bg1">
                      <a:alpha val="51000"/>
                    </a:schemeClr>
                  </a:glow>
                  <a:outerShdw blurRad="50800" dist="38100" dir="5400000" algn="t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CelebrationKeyGrandBahama.com</a:t>
            </a:r>
          </a:p>
          <a:p>
            <a:pPr marL="0" indent="0" algn="r">
              <a:buNone/>
            </a:pPr>
            <a:r>
              <a:rPr lang="en-US" sz="3600" b="1">
                <a:effectLst>
                  <a:glow rad="203200">
                    <a:schemeClr val="bg1">
                      <a:alpha val="51000"/>
                    </a:schemeClr>
                  </a:glow>
                  <a:outerShdw blurRad="50800" dist="38100" dir="5400000" algn="t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Retail@carnivalgrandport.com</a:t>
            </a:r>
          </a:p>
        </p:txBody>
      </p:sp>
    </p:spTree>
    <p:extLst>
      <p:ext uri="{BB962C8B-B14F-4D97-AF65-F5344CB8AC3E}">
        <p14:creationId xmlns:p14="http://schemas.microsoft.com/office/powerpoint/2010/main" val="160827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4_serenity copy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78" y="0"/>
            <a:ext cx="10188222" cy="6470688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2BB6DB88-9E5A-4983-B502-95FCD124C5E3}"/>
              </a:ext>
            </a:extLst>
          </p:cNvPr>
          <p:cNvSpPr txBox="1">
            <a:spLocks/>
          </p:cNvSpPr>
          <p:nvPr/>
        </p:nvSpPr>
        <p:spPr>
          <a:xfrm>
            <a:off x="1049649" y="2214416"/>
            <a:ext cx="9669933" cy="864946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>
                <a:solidFill>
                  <a:srgbClr val="BE0738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Destination Introduction</a:t>
            </a:r>
          </a:p>
        </p:txBody>
      </p:sp>
    </p:spTree>
    <p:extLst>
      <p:ext uri="{BB962C8B-B14F-4D97-AF65-F5344CB8AC3E}">
        <p14:creationId xmlns:p14="http://schemas.microsoft.com/office/powerpoint/2010/main" val="663538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reeport_Grand_Bahama_Island.ps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5799"/>
          <a:stretch/>
        </p:blipFill>
        <p:spPr>
          <a:xfrm>
            <a:off x="5785835" y="0"/>
            <a:ext cx="6406165" cy="6455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670D72-11B2-4160-810A-BC3D09F8394F}"/>
              </a:ext>
            </a:extLst>
          </p:cNvPr>
          <p:cNvSpPr txBox="1"/>
          <p:nvPr/>
        </p:nvSpPr>
        <p:spPr>
          <a:xfrm>
            <a:off x="1287181" y="824216"/>
            <a:ext cx="5521243" cy="4867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E0738"/>
              </a:solidFill>
              <a:effectLst>
                <a:glow rad="139700">
                  <a:prstClr val="white">
                    <a:alpha val="52000"/>
                  </a:prst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7477F"/>
                </a:solidFill>
                <a:effectLst>
                  <a:glow rad="139700">
                    <a:prstClr val="white">
                      <a:alpha val="52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 Bahamian</a:t>
            </a:r>
            <a:r>
              <a:rPr lang="en-US" sz="2000" b="1">
                <a:solidFill>
                  <a:srgbClr val="17477F"/>
                </a:solidFill>
                <a:effectLst>
                  <a:glow rad="139700">
                    <a:prstClr val="white">
                      <a:alpha val="52000"/>
                    </a:prstClr>
                  </a:glow>
                </a:effectLst>
                <a:latin typeface="Calibri"/>
              </a:rPr>
              <a:t>-inspired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7477F"/>
                </a:solidFill>
                <a:effectLst>
                  <a:glow rad="139700">
                    <a:prstClr val="white">
                      <a:alpha val="52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new cruise destination, this will be The Bahamas and Caribbean’s largest and most spectacular cruise destination</a:t>
            </a: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7477F"/>
              </a:solidFill>
              <a:effectLst>
                <a:glow rad="139700">
                  <a:prstClr val="white">
                    <a:alpha val="52000"/>
                  </a:prst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7477F"/>
                </a:solidFill>
                <a:effectLst>
                  <a:glow rad="139700">
                    <a:prstClr val="white">
                      <a:alpha val="52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Reintroduces Grand Bahama to the world as a premier cruise and tourism destination</a:t>
            </a: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7477F"/>
              </a:solidFill>
              <a:effectLst>
                <a:glow rad="139700">
                  <a:prstClr val="white">
                    <a:alpha val="52000"/>
                  </a:prst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7477F"/>
                </a:solidFill>
                <a:effectLst>
                  <a:glow rad="139700">
                    <a:prstClr val="white">
                      <a:alpha val="52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 gateway to Grand Bahama offering guests a uniquely Bahamian experience with many exciting features and amenities</a:t>
            </a: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7477F"/>
              </a:solidFill>
              <a:effectLst>
                <a:glow rad="139700">
                  <a:prstClr val="white">
                    <a:alpha val="52000"/>
                  </a:prst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7477F"/>
                </a:solidFill>
                <a:effectLst>
                  <a:glow rad="139700">
                    <a:prstClr val="white">
                      <a:alpha val="52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Creating a new and exciting economic engine for Grand Bahama Island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7BB614F-65F7-42D5-97B9-21CC9C9F648B}"/>
              </a:ext>
            </a:extLst>
          </p:cNvPr>
          <p:cNvSpPr txBox="1">
            <a:spLocks/>
          </p:cNvSpPr>
          <p:nvPr/>
        </p:nvSpPr>
        <p:spPr>
          <a:xfrm>
            <a:off x="1127733" y="394237"/>
            <a:ext cx="6077932" cy="5515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BE0738"/>
                </a:solidFill>
                <a:effectLst>
                  <a:glow rad="139700">
                    <a:prstClr val="white">
                      <a:alpha val="52000"/>
                    </a:prstClr>
                  </a:glow>
                </a:effectLst>
                <a:latin typeface="Calibri"/>
              </a:rPr>
              <a:t>Vision</a:t>
            </a:r>
          </a:p>
        </p:txBody>
      </p:sp>
    </p:spTree>
    <p:extLst>
      <p:ext uri="{BB962C8B-B14F-4D97-AF65-F5344CB8AC3E}">
        <p14:creationId xmlns:p14="http://schemas.microsoft.com/office/powerpoint/2010/main" val="3725182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4_serenity copy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78" y="0"/>
            <a:ext cx="10188222" cy="6470688"/>
          </a:xfrm>
          <a:prstGeom prst="rect">
            <a:avLst/>
          </a:prstGeom>
        </p:spPr>
      </p:pic>
      <p:pic>
        <p:nvPicPr>
          <p:cNvPr id="2" name="Picture 1" descr="A aerial view of a water park&#10;&#10;Description automatically generated">
            <a:extLst>
              <a:ext uri="{FF2B5EF4-FFF2-40B4-BE49-F238E27FC236}">
                <a16:creationId xmlns:a16="http://schemas.microsoft.com/office/drawing/2014/main" id="{16880730-AB15-8602-AEF7-36FE669814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r="4042"/>
          <a:stretch/>
        </p:blipFill>
        <p:spPr>
          <a:xfrm>
            <a:off x="672010" y="1178805"/>
            <a:ext cx="11519989" cy="56791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E571F7-EB7A-F70D-65D9-2FC404F36BB6}"/>
              </a:ext>
            </a:extLst>
          </p:cNvPr>
          <p:cNvSpPr txBox="1"/>
          <p:nvPr/>
        </p:nvSpPr>
        <p:spPr>
          <a:xfrm>
            <a:off x="1112704" y="0"/>
            <a:ext cx="11079295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100" b="1">
              <a:solidFill>
                <a:srgbClr val="BE0738"/>
              </a:solidFill>
              <a:effectLst>
                <a:glow rad="139700">
                  <a:prstClr val="white">
                    <a:alpha val="52000"/>
                  </a:prstClr>
                </a:glow>
              </a:effectLst>
              <a:latin typeface="Calibri"/>
            </a:endParaRPr>
          </a:p>
          <a:p>
            <a:r>
              <a:rPr lang="en-US" sz="2800" b="1">
                <a:solidFill>
                  <a:srgbClr val="BE0738"/>
                </a:solidFill>
                <a:effectLst>
                  <a:glow rad="139700">
                    <a:prstClr val="white">
                      <a:alpha val="52000"/>
                    </a:prstClr>
                  </a:glow>
                </a:effectLst>
                <a:latin typeface="Calibri"/>
              </a:rPr>
              <a:t>Project Details</a:t>
            </a:r>
          </a:p>
          <a:p>
            <a:endParaRPr lang="en-US" sz="2100" b="1">
              <a:solidFill>
                <a:srgbClr val="BE0738"/>
              </a:solidFill>
              <a:effectLst>
                <a:glow rad="139700">
                  <a:prstClr val="white">
                    <a:alpha val="52000"/>
                  </a:prstClr>
                </a:glow>
              </a:effectLst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994926-1371-8345-DFDB-E4FC28430C4D}"/>
              </a:ext>
            </a:extLst>
          </p:cNvPr>
          <p:cNvSpPr txBox="1"/>
          <p:nvPr/>
        </p:nvSpPr>
        <p:spPr>
          <a:xfrm>
            <a:off x="672027" y="1178802"/>
            <a:ext cx="2181340" cy="5037276"/>
          </a:xfrm>
          <a:prstGeom prst="rect">
            <a:avLst/>
          </a:prstGeom>
          <a:solidFill>
            <a:schemeClr val="tx2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>
                  <a:glow rad="139700">
                    <a:prstClr val="white">
                      <a:alpha val="52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329 Acres of which a significant area will remain undeveloped</a:t>
            </a:r>
          </a:p>
          <a:p>
            <a:pPr marL="109538" marR="0" lvl="0" indent="-1095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effectLst>
                <a:glow rad="139700">
                  <a:prstClr val="white">
                    <a:alpha val="52000"/>
                  </a:prst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>
                  <a:glow rad="139700">
                    <a:prstClr val="white">
                      <a:alpha val="52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 pier accommodating two Excel-class ships (not currently calling on the island)</a:t>
            </a:r>
          </a:p>
          <a:p>
            <a:pPr marL="109538" marR="0" lvl="0" indent="-1095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effectLst>
                <a:glow rad="139700">
                  <a:prstClr val="white">
                    <a:alpha val="52000"/>
                  </a:prst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>
                  <a:glow rad="139700">
                    <a:prstClr val="white">
                      <a:alpha val="52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Guests will be able to explore Grand Bahama by way of sea or 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8A9AB1-E9FC-CF2D-1E35-8AAE22F2B999}"/>
              </a:ext>
            </a:extLst>
          </p:cNvPr>
          <p:cNvSpPr txBox="1"/>
          <p:nvPr/>
        </p:nvSpPr>
        <p:spPr>
          <a:xfrm>
            <a:off x="9871113" y="1169551"/>
            <a:ext cx="2320886" cy="5037276"/>
          </a:xfrm>
          <a:prstGeom prst="rect">
            <a:avLst/>
          </a:prstGeom>
          <a:solidFill>
            <a:schemeClr val="tx2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>
                  <a:glow rad="139700">
                    <a:prstClr val="white">
                      <a:alpha val="52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Amenities interwoven with Bahamian design &amp; culture, offered to guests and crew</a:t>
            </a:r>
          </a:p>
          <a:p>
            <a:pPr marL="109538" marR="0" lvl="0" indent="-1095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effectLst>
                <a:glow rad="139700">
                  <a:prstClr val="white">
                    <a:alpha val="52000"/>
                  </a:prst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>
                  <a:glow rad="139700">
                    <a:prstClr val="white">
                      <a:alpha val="52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The destination will also feature an area designated as a nature reserve and a water amenity</a:t>
            </a:r>
          </a:p>
          <a:p>
            <a:pPr marL="109538" marR="0" lvl="0" indent="-1095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effectLst>
                <a:glow rad="139700">
                  <a:prstClr val="white">
                    <a:alpha val="52000"/>
                  </a:prst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>
                  <a:glow rad="139700">
                    <a:prstClr val="white">
                      <a:alpha val="52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Along with many Bahamian-operated retail, food and beverage options</a:t>
            </a:r>
          </a:p>
        </p:txBody>
      </p:sp>
    </p:spTree>
    <p:extLst>
      <p:ext uri="{BB962C8B-B14F-4D97-AF65-F5344CB8AC3E}">
        <p14:creationId xmlns:p14="http://schemas.microsoft.com/office/powerpoint/2010/main" val="1690612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4_serenity copy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78" y="0"/>
            <a:ext cx="10188222" cy="6470688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2BB6DB88-9E5A-4983-B502-95FCD124C5E3}"/>
              </a:ext>
            </a:extLst>
          </p:cNvPr>
          <p:cNvSpPr txBox="1">
            <a:spLocks/>
          </p:cNvSpPr>
          <p:nvPr/>
        </p:nvSpPr>
        <p:spPr>
          <a:xfrm>
            <a:off x="1049649" y="2214415"/>
            <a:ext cx="9669933" cy="2230976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>
                <a:solidFill>
                  <a:srgbClr val="BE0738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Examples of Retail in our Regionally Operated Ports</a:t>
            </a:r>
          </a:p>
        </p:txBody>
      </p:sp>
    </p:spTree>
    <p:extLst>
      <p:ext uri="{BB962C8B-B14F-4D97-AF65-F5344CB8AC3E}">
        <p14:creationId xmlns:p14="http://schemas.microsoft.com/office/powerpoint/2010/main" val="1506940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5" name="Picture 2" descr="E:\GB Construcion Presentation Photos from other ports\DJI_0015.JPG">
            <a:extLst>
              <a:ext uri="{FF2B5EF4-FFF2-40B4-BE49-F238E27FC236}">
                <a16:creationId xmlns:a16="http://schemas.microsoft.com/office/drawing/2014/main" id="{2F792F1E-FE5E-4EC6-99F8-8F3D5E93B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85823" y="1140582"/>
            <a:ext cx="4334932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CCC19030-248E-45DC-A13A-00F12AF545D4}"/>
              </a:ext>
            </a:extLst>
          </p:cNvPr>
          <p:cNvSpPr txBox="1">
            <a:spLocks/>
          </p:cNvSpPr>
          <p:nvPr/>
        </p:nvSpPr>
        <p:spPr>
          <a:xfrm>
            <a:off x="1082493" y="341214"/>
            <a:ext cx="10678097" cy="5309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BE0738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Retail Examples at our Regionally Operated Ports.</a:t>
            </a:r>
          </a:p>
        </p:txBody>
      </p:sp>
      <p:pic>
        <p:nvPicPr>
          <p:cNvPr id="7" name="Picture 3" descr="E:\GB Construcion Presentation Photos from other ports\cozumel_puerta_maya_shops_032211_222.jpg">
            <a:extLst>
              <a:ext uri="{FF2B5EF4-FFF2-40B4-BE49-F238E27FC236}">
                <a16:creationId xmlns:a16="http://schemas.microsoft.com/office/drawing/2014/main" id="{B0166F83-9969-4339-B5A2-26E4F7E43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0" b="6587"/>
          <a:stretch/>
        </p:blipFill>
        <p:spPr bwMode="auto">
          <a:xfrm>
            <a:off x="6339313" y="1140582"/>
            <a:ext cx="489386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GB Construcion Presentation Photos from other ports\DSC_0039.JPG">
            <a:extLst>
              <a:ext uri="{FF2B5EF4-FFF2-40B4-BE49-F238E27FC236}">
                <a16:creationId xmlns:a16="http://schemas.microsoft.com/office/drawing/2014/main" id="{9AC1A7C1-2306-440A-B199-F7A04D800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3" b="2703"/>
          <a:stretch/>
        </p:blipFill>
        <p:spPr bwMode="auto">
          <a:xfrm>
            <a:off x="1785822" y="3847368"/>
            <a:ext cx="4310177" cy="234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E:\GB Construcion Presentation Photos from other ports\Tribal Fusion &amp; Sea Goddess.jpg">
            <a:extLst>
              <a:ext uri="{FF2B5EF4-FFF2-40B4-BE49-F238E27FC236}">
                <a16:creationId xmlns:a16="http://schemas.microsoft.com/office/drawing/2014/main" id="{30D9C37F-72F3-44C5-8FDF-D2BC2BDB8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0"/>
          <a:stretch/>
        </p:blipFill>
        <p:spPr bwMode="auto">
          <a:xfrm>
            <a:off x="6339312" y="3847367"/>
            <a:ext cx="4893865" cy="234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549BE214-FB85-46C8-B523-60340AAD2378}"/>
              </a:ext>
            </a:extLst>
          </p:cNvPr>
          <p:cNvSpPr txBox="1">
            <a:spLocks/>
          </p:cNvSpPr>
          <p:nvPr/>
        </p:nvSpPr>
        <p:spPr>
          <a:xfrm rot="16200000">
            <a:off x="289984" y="2094287"/>
            <a:ext cx="2438403" cy="5309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rgbClr val="BE0738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Mahogany Bay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6FC3593-E96F-4934-BF6D-4F52295692D1}"/>
              </a:ext>
            </a:extLst>
          </p:cNvPr>
          <p:cNvSpPr txBox="1">
            <a:spLocks/>
          </p:cNvSpPr>
          <p:nvPr/>
        </p:nvSpPr>
        <p:spPr>
          <a:xfrm rot="16200000">
            <a:off x="338732" y="4733114"/>
            <a:ext cx="2340908" cy="5309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rgbClr val="BE0738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Grand Turk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6E3BFED-F7DB-4A43-BCA2-E4684A2A35F7}"/>
              </a:ext>
            </a:extLst>
          </p:cNvPr>
          <p:cNvSpPr txBox="1">
            <a:spLocks/>
          </p:cNvSpPr>
          <p:nvPr/>
        </p:nvSpPr>
        <p:spPr>
          <a:xfrm rot="5400000">
            <a:off x="10275897" y="2094287"/>
            <a:ext cx="2438403" cy="5309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rgbClr val="BE0738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Puerta Maya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6FF78C4-F12C-49CC-978F-299817749F7D}"/>
              </a:ext>
            </a:extLst>
          </p:cNvPr>
          <p:cNvSpPr txBox="1">
            <a:spLocks/>
          </p:cNvSpPr>
          <p:nvPr/>
        </p:nvSpPr>
        <p:spPr>
          <a:xfrm rot="5400000">
            <a:off x="10257288" y="4746359"/>
            <a:ext cx="2438403" cy="5309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rgbClr val="BE0738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Amber Cove</a:t>
            </a:r>
          </a:p>
        </p:txBody>
      </p:sp>
    </p:spTree>
    <p:extLst>
      <p:ext uri="{BB962C8B-B14F-4D97-AF65-F5344CB8AC3E}">
        <p14:creationId xmlns:p14="http://schemas.microsoft.com/office/powerpoint/2010/main" val="1133144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CC19030-248E-45DC-A13A-00F12AF545D4}"/>
              </a:ext>
            </a:extLst>
          </p:cNvPr>
          <p:cNvSpPr txBox="1">
            <a:spLocks/>
          </p:cNvSpPr>
          <p:nvPr/>
        </p:nvSpPr>
        <p:spPr>
          <a:xfrm>
            <a:off x="1082493" y="341214"/>
            <a:ext cx="10678097" cy="5309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BE0738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Local Markets &amp; Kiosks Examples at our Regionally Operated Ports.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49BE214-FB85-46C8-B523-60340AAD2378}"/>
              </a:ext>
            </a:extLst>
          </p:cNvPr>
          <p:cNvSpPr txBox="1">
            <a:spLocks/>
          </p:cNvSpPr>
          <p:nvPr/>
        </p:nvSpPr>
        <p:spPr>
          <a:xfrm rot="16200000">
            <a:off x="289984" y="2094287"/>
            <a:ext cx="2438403" cy="5309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rgbClr val="BE0738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Mahogany Bay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6FC3593-E96F-4934-BF6D-4F52295692D1}"/>
              </a:ext>
            </a:extLst>
          </p:cNvPr>
          <p:cNvSpPr txBox="1">
            <a:spLocks/>
          </p:cNvSpPr>
          <p:nvPr/>
        </p:nvSpPr>
        <p:spPr>
          <a:xfrm rot="16200000">
            <a:off x="338732" y="4733114"/>
            <a:ext cx="2340908" cy="5309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rgbClr val="BE0738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Grand Turk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6E3BFED-F7DB-4A43-BCA2-E4684A2A35F7}"/>
              </a:ext>
            </a:extLst>
          </p:cNvPr>
          <p:cNvSpPr txBox="1">
            <a:spLocks/>
          </p:cNvSpPr>
          <p:nvPr/>
        </p:nvSpPr>
        <p:spPr>
          <a:xfrm rot="5400000">
            <a:off x="10275897" y="2094287"/>
            <a:ext cx="2438403" cy="5309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rgbClr val="BE0738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Puerta Maya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6FF78C4-F12C-49CC-978F-299817749F7D}"/>
              </a:ext>
            </a:extLst>
          </p:cNvPr>
          <p:cNvSpPr txBox="1">
            <a:spLocks/>
          </p:cNvSpPr>
          <p:nvPr/>
        </p:nvSpPr>
        <p:spPr>
          <a:xfrm rot="5400000">
            <a:off x="10257288" y="4746359"/>
            <a:ext cx="2438403" cy="5309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rgbClr val="BE0738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Amber Cove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A53B268-0532-43A2-9465-9D4EC0AD1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" b="35807"/>
          <a:stretch/>
        </p:blipFill>
        <p:spPr bwMode="auto">
          <a:xfrm>
            <a:off x="6335741" y="3792649"/>
            <a:ext cx="4893865" cy="24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1B5C6963-29AD-4A42-80C6-CCDD360A3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213" y="1140576"/>
            <a:ext cx="4282785" cy="243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7BF660F2-3FBB-4C48-922D-490F377D5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4"/>
          <a:stretch/>
        </p:blipFill>
        <p:spPr bwMode="auto">
          <a:xfrm>
            <a:off x="6335741" y="1141029"/>
            <a:ext cx="4875257" cy="243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DB79EED2-1C18-468C-BD6D-12D97B595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9"/>
          <a:stretch/>
        </p:blipFill>
        <p:spPr bwMode="auto">
          <a:xfrm>
            <a:off x="1813213" y="3792649"/>
            <a:ext cx="4282784" cy="243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399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4_serenity copy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78" y="0"/>
            <a:ext cx="10188222" cy="6470688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2BB6DB88-9E5A-4983-B502-95FCD124C5E3}"/>
              </a:ext>
            </a:extLst>
          </p:cNvPr>
          <p:cNvSpPr txBox="1">
            <a:spLocks/>
          </p:cNvSpPr>
          <p:nvPr/>
        </p:nvSpPr>
        <p:spPr>
          <a:xfrm>
            <a:off x="1049649" y="2214416"/>
            <a:ext cx="9669933" cy="206216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>
                <a:solidFill>
                  <a:srgbClr val="BE0738"/>
                </a:solidFill>
                <a:effectLst>
                  <a:glow rad="139700">
                    <a:schemeClr val="bg1">
                      <a:alpha val="52000"/>
                    </a:schemeClr>
                  </a:glow>
                </a:effectLst>
              </a:rPr>
              <a:t>Retail Opportunities at Celebration Key</a:t>
            </a:r>
          </a:p>
        </p:txBody>
      </p:sp>
    </p:spTree>
    <p:extLst>
      <p:ext uri="{BB962C8B-B14F-4D97-AF65-F5344CB8AC3E}">
        <p14:creationId xmlns:p14="http://schemas.microsoft.com/office/powerpoint/2010/main" val="29598000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a2ac78e-8535-4fbe-a933-81bed5fe3046" xsi:nil="true"/>
    <lcf76f155ced4ddcb4097134ff3c332f xmlns="ca2ac78e-8535-4fbe-a933-81bed5fe3046">
      <Terms xmlns="http://schemas.microsoft.com/office/infopath/2007/PartnerControls"/>
    </lcf76f155ced4ddcb4097134ff3c332f>
    <SharedWithUsers xmlns="452c885c-934e-492d-9573-65dad3690fa5">
      <UserInfo>
        <DisplayName>Anderson, Krista (Contractor)</DisplayName>
        <AccountId>271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4EAE39F1A0224E9A2126B28FCD1109" ma:contentTypeVersion="14" ma:contentTypeDescription="Create a new document." ma:contentTypeScope="" ma:versionID="dd15d5345f0e890c44f29af994830a7f">
  <xsd:schema xmlns:xsd="http://www.w3.org/2001/XMLSchema" xmlns:xs="http://www.w3.org/2001/XMLSchema" xmlns:p="http://schemas.microsoft.com/office/2006/metadata/properties" xmlns:ns2="ca2ac78e-8535-4fbe-a933-81bed5fe3046" xmlns:ns3="452c885c-934e-492d-9573-65dad3690fa5" targetNamespace="http://schemas.microsoft.com/office/2006/metadata/properties" ma:root="true" ma:fieldsID="0284c81c628a59eb904ae1a982f61a42" ns2:_="" ns3:_="">
    <xsd:import namespace="ca2ac78e-8535-4fbe-a933-81bed5fe3046"/>
    <xsd:import namespace="452c885c-934e-492d-9573-65dad3690f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_Flow_SignoffStatu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2ac78e-8535-4fbe-a933-81bed5fe30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31271b3-10d3-457a-b0bf-938de0352f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2c885c-934e-492d-9573-65dad3690f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00E5E5-1EC1-40F2-A24F-4103F8C3864E}">
  <ds:schemaRefs>
    <ds:schemaRef ds:uri="http://purl.org/dc/dcmitype/"/>
    <ds:schemaRef ds:uri="http://schemas.microsoft.com/office/2006/metadata/properties"/>
    <ds:schemaRef ds:uri="ca2ac78e-8535-4fbe-a933-81bed5fe3046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452c885c-934e-492d-9573-65dad3690fa5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4F9D3C8-C009-41D9-B582-BFC8E1F3D170}">
  <ds:schemaRefs>
    <ds:schemaRef ds:uri="452c885c-934e-492d-9573-65dad3690fa5"/>
    <ds:schemaRef ds:uri="ca2ac78e-8535-4fbe-a933-81bed5fe304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DAB2127-7EAF-4B46-8CCF-9BB99D70F0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904</Words>
  <Application>Microsoft Office PowerPoint</Application>
  <PresentationFormat>Widescreen</PresentationFormat>
  <Paragraphs>164</Paragraphs>
  <Slides>17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Tempo Std Heavy Condensed</vt:lpstr>
      <vt:lpstr>Office Theme</vt:lpstr>
      <vt:lpstr>1_Office Theme</vt:lpstr>
      <vt:lpstr>2_Office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 </vt:lpstr>
      <vt:lpstr>PowerPoint Presentation</vt:lpstr>
      <vt:lpstr>PowerPoint Presentation</vt:lpstr>
      <vt:lpstr>50+ Retail Outlets (ranging from 100 to 2K sq. ft.)</vt:lpstr>
      <vt:lpstr>PowerPoint Presentation</vt:lpstr>
      <vt:lpstr>PowerPoint Presentation</vt:lpstr>
      <vt:lpstr>PowerPoint Presentation</vt:lpstr>
      <vt:lpstr>PowerPoint Presentation</vt:lpstr>
    </vt:vector>
  </TitlesOfParts>
  <Company>Carnival Cruise Lines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Greve, Michael (Contractor)</dc:creator>
  <cp:lastModifiedBy>Mota, Raquel (CarnCorp)</cp:lastModifiedBy>
  <cp:revision>2</cp:revision>
  <dcterms:created xsi:type="dcterms:W3CDTF">2022-07-12T18:15:38Z</dcterms:created>
  <dcterms:modified xsi:type="dcterms:W3CDTF">2023-10-31T19:39:27Z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0x010100424EAE39F1A0224E9A2126B28FCD1109</vt:lpwstr>
  </property>
  <property fmtid="{D5CDD505-2E9C-101B-9397-08002B2CF9AE}" pid="3" name="MediaServiceImageTags">
    <vt:lpwstr/>
  </property>
</Properties>
</file>